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mp4" ContentType="video/unknown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5" r:id="rId2"/>
  </p:sldMasterIdLst>
  <p:notesMasterIdLst>
    <p:notesMasterId r:id="rId22"/>
  </p:notesMasterIdLst>
  <p:sldIdLst>
    <p:sldId id="258" r:id="rId3"/>
    <p:sldId id="273" r:id="rId4"/>
    <p:sldId id="282" r:id="rId5"/>
    <p:sldId id="285" r:id="rId6"/>
    <p:sldId id="286" r:id="rId7"/>
    <p:sldId id="274" r:id="rId8"/>
    <p:sldId id="290" r:id="rId9"/>
    <p:sldId id="293" r:id="rId10"/>
    <p:sldId id="288" r:id="rId11"/>
    <p:sldId id="291" r:id="rId12"/>
    <p:sldId id="292" r:id="rId13"/>
    <p:sldId id="295" r:id="rId14"/>
    <p:sldId id="301" r:id="rId15"/>
    <p:sldId id="297" r:id="rId16"/>
    <p:sldId id="303" r:id="rId17"/>
    <p:sldId id="299" r:id="rId18"/>
    <p:sldId id="298" r:id="rId19"/>
    <p:sldId id="302" r:id="rId20"/>
    <p:sldId id="277" r:id="rId2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283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14" autoAdjust="0"/>
    <p:restoredTop sz="95268" autoAdjust="0"/>
  </p:normalViewPr>
  <p:slideViewPr>
    <p:cSldViewPr snapToGrid="0" snapToObjects="1">
      <p:cViewPr varScale="1">
        <p:scale>
          <a:sx n="108" d="100"/>
          <a:sy n="108" d="100"/>
        </p:scale>
        <p:origin x="-168" y="-12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35D83-82A4-4E5A-A8A0-CF45ED2C49CA}" type="datetimeFigureOut">
              <a:rPr lang="zh-CN" altLang="en-US" smtClean="0"/>
              <a:t>12/14/16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9999D-3598-4858-A7D6-649B11162B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559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officeplus.cn/Template/Home.shtml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斜纹 11"/>
          <p:cNvSpPr/>
          <p:nvPr userDrawn="1"/>
        </p:nvSpPr>
        <p:spPr>
          <a:xfrm>
            <a:off x="-1" y="1"/>
            <a:ext cx="6605081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斜纹 12"/>
          <p:cNvSpPr/>
          <p:nvPr userDrawn="1"/>
        </p:nvSpPr>
        <p:spPr>
          <a:xfrm>
            <a:off x="-2" y="24049"/>
            <a:ext cx="4168305" cy="4411764"/>
          </a:xfrm>
          <a:prstGeom prst="diagStripe">
            <a:avLst>
              <a:gd name="adj" fmla="val 60536"/>
            </a:avLst>
          </a:prstGeom>
          <a:solidFill>
            <a:schemeClr val="tx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877438" y="1964949"/>
            <a:ext cx="8437124" cy="74916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6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3492230" y="5163579"/>
            <a:ext cx="5207540" cy="48165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400" baseline="0">
                <a:solidFill>
                  <a:schemeClr val="bg1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Presented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endParaRPr kumimoji="1" lang="zh-CN" altLang="en-US" dirty="0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1877438" y="2926218"/>
            <a:ext cx="8437124" cy="36965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6" name="斜纹 15"/>
          <p:cNvSpPr/>
          <p:nvPr userDrawn="1"/>
        </p:nvSpPr>
        <p:spPr>
          <a:xfrm rot="10800000">
            <a:off x="5496131" y="4158525"/>
            <a:ext cx="6695869" cy="2696128"/>
          </a:xfrm>
          <a:prstGeom prst="diagStripe">
            <a:avLst>
              <a:gd name="adj" fmla="val 45899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斜纹 17"/>
          <p:cNvSpPr/>
          <p:nvPr userDrawn="1"/>
        </p:nvSpPr>
        <p:spPr>
          <a:xfrm rot="10800000">
            <a:off x="2722418" y="4977245"/>
            <a:ext cx="9469574" cy="1880754"/>
          </a:xfrm>
          <a:prstGeom prst="diagStripe">
            <a:avLst>
              <a:gd name="adj" fmla="val 64133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808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6011694" y="0"/>
            <a:ext cx="6180306" cy="6858000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797667" y="714780"/>
            <a:ext cx="4494179" cy="7491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97667" y="1541766"/>
            <a:ext cx="4494179" cy="163424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2780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斜纹 8"/>
          <p:cNvSpPr/>
          <p:nvPr userDrawn="1"/>
        </p:nvSpPr>
        <p:spPr>
          <a:xfrm>
            <a:off x="-1" y="1"/>
            <a:ext cx="6605081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斜纹 9"/>
          <p:cNvSpPr/>
          <p:nvPr userDrawn="1"/>
        </p:nvSpPr>
        <p:spPr>
          <a:xfrm>
            <a:off x="-2" y="24049"/>
            <a:ext cx="4168305" cy="4411764"/>
          </a:xfrm>
          <a:prstGeom prst="diagStripe">
            <a:avLst>
              <a:gd name="adj" fmla="val 60536"/>
            </a:avLst>
          </a:prstGeom>
          <a:solidFill>
            <a:schemeClr val="tx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6" name="组 5"/>
          <p:cNvGrpSpPr/>
          <p:nvPr userDrawn="1"/>
        </p:nvGrpSpPr>
        <p:grpSpPr>
          <a:xfrm>
            <a:off x="-2" y="-3346"/>
            <a:ext cx="2366311" cy="1187910"/>
            <a:chOff x="-2" y="-3347"/>
            <a:chExt cx="6837220" cy="3432347"/>
          </a:xfrm>
        </p:grpSpPr>
        <p:sp>
          <p:nvSpPr>
            <p:cNvPr id="4" name="斜纹 3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斜纹 4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72525" y="226697"/>
            <a:ext cx="5232209" cy="5734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372525" y="800101"/>
            <a:ext cx="5232209" cy="2965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6873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" y="-3346"/>
            <a:ext cx="2366311" cy="1187910"/>
            <a:chOff x="-2" y="-3347"/>
            <a:chExt cx="6837220" cy="3432347"/>
          </a:xfrm>
        </p:grpSpPr>
        <p:sp>
          <p:nvSpPr>
            <p:cNvPr id="4" name="斜纹 3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斜纹 4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72525" y="226697"/>
            <a:ext cx="5232209" cy="5734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372525" y="800101"/>
            <a:ext cx="5232209" cy="2965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169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 userDrawn="1"/>
        </p:nvGrpSpPr>
        <p:grpSpPr>
          <a:xfrm rot="10800000">
            <a:off x="4343400" y="2067789"/>
            <a:ext cx="7848600" cy="4790209"/>
            <a:chOff x="-2" y="-3347"/>
            <a:chExt cx="6837220" cy="3432347"/>
          </a:xfrm>
        </p:grpSpPr>
        <p:sp>
          <p:nvSpPr>
            <p:cNvPr id="6" name="斜纹 5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斜纹 6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668" y="4044876"/>
            <a:ext cx="4538125" cy="201168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72525" y="226697"/>
            <a:ext cx="5232209" cy="5734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372525" y="800101"/>
            <a:ext cx="5232209" cy="2965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97668" y="4044876"/>
            <a:ext cx="4538125" cy="201168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grpSp>
        <p:nvGrpSpPr>
          <p:cNvPr id="2" name="组 1"/>
          <p:cNvGrpSpPr/>
          <p:nvPr userDrawn="1"/>
        </p:nvGrpSpPr>
        <p:grpSpPr>
          <a:xfrm rot="10800000">
            <a:off x="4343400" y="2067791"/>
            <a:ext cx="7848600" cy="4790209"/>
            <a:chOff x="-2" y="-3347"/>
            <a:chExt cx="6837220" cy="3432347"/>
          </a:xfrm>
        </p:grpSpPr>
        <p:sp>
          <p:nvSpPr>
            <p:cNvPr id="6" name="斜纹 5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斜纹 6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72525" y="226697"/>
            <a:ext cx="5232209" cy="5734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372525" y="800101"/>
            <a:ext cx="5232209" cy="2965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78382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797667" y="4068791"/>
            <a:ext cx="6216197" cy="7491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97667" y="4895778"/>
            <a:ext cx="6216197" cy="131573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grpSp>
        <p:nvGrpSpPr>
          <p:cNvPr id="2" name="组 1"/>
          <p:cNvGrpSpPr/>
          <p:nvPr userDrawn="1"/>
        </p:nvGrpSpPr>
        <p:grpSpPr>
          <a:xfrm rot="10800000">
            <a:off x="4343400" y="2067789"/>
            <a:ext cx="7848600" cy="4790209"/>
            <a:chOff x="-2" y="-3347"/>
            <a:chExt cx="6837220" cy="3432347"/>
          </a:xfrm>
        </p:grpSpPr>
        <p:sp>
          <p:nvSpPr>
            <p:cNvPr id="6" name="斜纹 5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斜纹 6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421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78382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797667" y="4068791"/>
            <a:ext cx="6216197" cy="7491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97667" y="4895778"/>
            <a:ext cx="6216197" cy="131573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grpSp>
        <p:nvGrpSpPr>
          <p:cNvPr id="2" name="组 1"/>
          <p:cNvGrpSpPr/>
          <p:nvPr userDrawn="1"/>
        </p:nvGrpSpPr>
        <p:grpSpPr>
          <a:xfrm rot="10800000">
            <a:off x="4343400" y="2067789"/>
            <a:ext cx="7848600" cy="4790209"/>
            <a:chOff x="-2" y="-3347"/>
            <a:chExt cx="6837220" cy="3432347"/>
          </a:xfrm>
        </p:grpSpPr>
        <p:sp>
          <p:nvSpPr>
            <p:cNvPr id="6" name="斜纹 5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斜纹 6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039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>
            <a:off x="-2" y="-3346"/>
            <a:ext cx="2366311" cy="1187910"/>
            <a:chOff x="-2" y="-3347"/>
            <a:chExt cx="6837220" cy="3432347"/>
          </a:xfrm>
        </p:grpSpPr>
        <p:sp>
          <p:nvSpPr>
            <p:cNvPr id="4" name="斜纹 3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斜纹 4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479896" y="226697"/>
            <a:ext cx="5232209" cy="57340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3479896" y="800101"/>
            <a:ext cx="5232209" cy="29655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0800000">
            <a:off x="4343400" y="2067789"/>
            <a:ext cx="7848600" cy="4790209"/>
            <a:chOff x="-2" y="-3347"/>
            <a:chExt cx="6837220" cy="3432347"/>
          </a:xfrm>
        </p:grpSpPr>
        <p:sp>
          <p:nvSpPr>
            <p:cNvPr id="12" name="斜纹 11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斜纹 12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479896" y="226697"/>
            <a:ext cx="5232209" cy="57340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3479896" y="800101"/>
            <a:ext cx="5232209" cy="29655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grpSp>
        <p:nvGrpSpPr>
          <p:cNvPr id="14" name="组 13"/>
          <p:cNvGrpSpPr/>
          <p:nvPr userDrawn="1"/>
        </p:nvGrpSpPr>
        <p:grpSpPr>
          <a:xfrm rot="10800000">
            <a:off x="4343400" y="2067789"/>
            <a:ext cx="7848600" cy="4790209"/>
            <a:chOff x="-2" y="-3347"/>
            <a:chExt cx="6837220" cy="3432347"/>
          </a:xfrm>
        </p:grpSpPr>
        <p:sp>
          <p:nvSpPr>
            <p:cNvPr id="15" name="斜纹 14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斜纹 15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72525" y="226697"/>
            <a:ext cx="5232209" cy="5734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372525" y="800101"/>
            <a:ext cx="5232209" cy="2965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5977260" y="-3347"/>
            <a:ext cx="62147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3124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7000"/>
                </a:schemeClr>
              </a:gs>
              <a:gs pos="90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877438" y="1964949"/>
            <a:ext cx="8437124" cy="74916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4800" b="1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6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3492230" y="5163579"/>
            <a:ext cx="5207540" cy="48165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400" baseline="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Presented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endParaRPr kumimoji="1" lang="zh-CN" altLang="en-US" dirty="0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1877438" y="2926218"/>
            <a:ext cx="8437124" cy="36965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4" name="斜纹 13"/>
          <p:cNvSpPr/>
          <p:nvPr userDrawn="1"/>
        </p:nvSpPr>
        <p:spPr>
          <a:xfrm>
            <a:off x="-1" y="1"/>
            <a:ext cx="6837219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斜纹 14"/>
          <p:cNvSpPr/>
          <p:nvPr userDrawn="1"/>
        </p:nvSpPr>
        <p:spPr>
          <a:xfrm>
            <a:off x="-2" y="-3347"/>
            <a:ext cx="4842166" cy="3432347"/>
          </a:xfrm>
          <a:prstGeom prst="diagStripe">
            <a:avLst>
              <a:gd name="adj" fmla="val 47645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斜纹 16"/>
          <p:cNvSpPr/>
          <p:nvPr userDrawn="1"/>
        </p:nvSpPr>
        <p:spPr>
          <a:xfrm rot="10800000">
            <a:off x="5496130" y="3167902"/>
            <a:ext cx="6695861" cy="3686751"/>
          </a:xfrm>
          <a:prstGeom prst="diagStripe">
            <a:avLst>
              <a:gd name="adj" fmla="val 45899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9" name="斜纹 18"/>
          <p:cNvSpPr/>
          <p:nvPr userDrawn="1"/>
        </p:nvSpPr>
        <p:spPr>
          <a:xfrm rot="10800000">
            <a:off x="2722418" y="4478038"/>
            <a:ext cx="9469582" cy="2379961"/>
          </a:xfrm>
          <a:prstGeom prst="diagStripe">
            <a:avLst>
              <a:gd name="adj" fmla="val 50162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23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flipH="1">
            <a:off x="0" y="-3347"/>
            <a:ext cx="59772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72525" y="226697"/>
            <a:ext cx="5232209" cy="5734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372525" y="800101"/>
            <a:ext cx="5232209" cy="2965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29949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Segoe UI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33633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774867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1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斜纹 13"/>
          <p:cNvSpPr/>
          <p:nvPr userDrawn="1"/>
        </p:nvSpPr>
        <p:spPr>
          <a:xfrm rot="10800000">
            <a:off x="5496131" y="4158525"/>
            <a:ext cx="6695869" cy="2696128"/>
          </a:xfrm>
          <a:prstGeom prst="diagStripe">
            <a:avLst>
              <a:gd name="adj" fmla="val 45899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斜纹 14"/>
          <p:cNvSpPr/>
          <p:nvPr userDrawn="1"/>
        </p:nvSpPr>
        <p:spPr>
          <a:xfrm rot="10800000">
            <a:off x="2722418" y="4977245"/>
            <a:ext cx="9469574" cy="1880754"/>
          </a:xfrm>
          <a:prstGeom prst="diagStripe">
            <a:avLst>
              <a:gd name="adj" fmla="val 64133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斜纹 9"/>
          <p:cNvSpPr/>
          <p:nvPr userDrawn="1"/>
        </p:nvSpPr>
        <p:spPr>
          <a:xfrm>
            <a:off x="-1" y="1"/>
            <a:ext cx="6605081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斜纹 10"/>
          <p:cNvSpPr/>
          <p:nvPr userDrawn="1"/>
        </p:nvSpPr>
        <p:spPr>
          <a:xfrm>
            <a:off x="-2" y="24049"/>
            <a:ext cx="4168305" cy="4411764"/>
          </a:xfrm>
          <a:prstGeom prst="diagStripe">
            <a:avLst>
              <a:gd name="adj" fmla="val 60536"/>
            </a:avLst>
          </a:prstGeom>
          <a:solidFill>
            <a:schemeClr val="tx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斜纹 5"/>
          <p:cNvSpPr/>
          <p:nvPr userDrawn="1"/>
        </p:nvSpPr>
        <p:spPr>
          <a:xfrm>
            <a:off x="-1" y="1"/>
            <a:ext cx="6837219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斜纹 6"/>
          <p:cNvSpPr/>
          <p:nvPr userDrawn="1"/>
        </p:nvSpPr>
        <p:spPr>
          <a:xfrm>
            <a:off x="-2" y="-3347"/>
            <a:ext cx="4842166" cy="3432347"/>
          </a:xfrm>
          <a:prstGeom prst="diagStripe">
            <a:avLst>
              <a:gd name="adj" fmla="val 47645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877438" y="523425"/>
            <a:ext cx="8437124" cy="74916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1877438" y="2982630"/>
            <a:ext cx="8437124" cy="30846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30000"/>
              </a:lnSpc>
              <a:buNone/>
              <a:defRPr sz="1200" baseline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854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斜纹 9"/>
          <p:cNvSpPr/>
          <p:nvPr userDrawn="1"/>
        </p:nvSpPr>
        <p:spPr>
          <a:xfrm rot="10800000">
            <a:off x="5496130" y="3167902"/>
            <a:ext cx="6695861" cy="3686751"/>
          </a:xfrm>
          <a:prstGeom prst="diagStripe">
            <a:avLst>
              <a:gd name="adj" fmla="val 45899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斜纹 10"/>
          <p:cNvSpPr/>
          <p:nvPr userDrawn="1"/>
        </p:nvSpPr>
        <p:spPr>
          <a:xfrm rot="10800000">
            <a:off x="2722418" y="4478038"/>
            <a:ext cx="9469582" cy="2379961"/>
          </a:xfrm>
          <a:prstGeom prst="diagStripe">
            <a:avLst>
              <a:gd name="adj" fmla="val 50162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斜纹 5"/>
          <p:cNvSpPr/>
          <p:nvPr userDrawn="1"/>
        </p:nvSpPr>
        <p:spPr>
          <a:xfrm>
            <a:off x="-1" y="1"/>
            <a:ext cx="6837219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斜纹 6"/>
          <p:cNvSpPr/>
          <p:nvPr userDrawn="1"/>
        </p:nvSpPr>
        <p:spPr>
          <a:xfrm>
            <a:off x="-2" y="-3347"/>
            <a:ext cx="4842166" cy="3432347"/>
          </a:xfrm>
          <a:prstGeom prst="diagStripe">
            <a:avLst>
              <a:gd name="adj" fmla="val 47645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877438" y="523425"/>
            <a:ext cx="8437124" cy="74916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4800" b="1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1877438" y="2982630"/>
            <a:ext cx="8437124" cy="30846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30000"/>
              </a:lnSpc>
              <a:buNone/>
              <a:defRPr sz="1200" baseline="0">
                <a:solidFill>
                  <a:schemeClr val="bg1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斜纹 3"/>
          <p:cNvSpPr/>
          <p:nvPr userDrawn="1"/>
        </p:nvSpPr>
        <p:spPr>
          <a:xfrm>
            <a:off x="-1" y="1"/>
            <a:ext cx="6605081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斜纹 4"/>
          <p:cNvSpPr/>
          <p:nvPr userDrawn="1"/>
        </p:nvSpPr>
        <p:spPr>
          <a:xfrm>
            <a:off x="-2" y="24049"/>
            <a:ext cx="4168305" cy="4411764"/>
          </a:xfrm>
          <a:prstGeom prst="diagStripe">
            <a:avLst>
              <a:gd name="adj" fmla="val 60536"/>
            </a:avLst>
          </a:prstGeom>
          <a:solidFill>
            <a:schemeClr val="tx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斜纹 8"/>
          <p:cNvSpPr/>
          <p:nvPr userDrawn="1"/>
        </p:nvSpPr>
        <p:spPr>
          <a:xfrm rot="10800000">
            <a:off x="5496130" y="3167902"/>
            <a:ext cx="6695861" cy="3686751"/>
          </a:xfrm>
          <a:prstGeom prst="diagStripe">
            <a:avLst>
              <a:gd name="adj" fmla="val 45899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斜纹 9"/>
          <p:cNvSpPr/>
          <p:nvPr userDrawn="1"/>
        </p:nvSpPr>
        <p:spPr>
          <a:xfrm rot="10800000">
            <a:off x="2722418" y="4478038"/>
            <a:ext cx="9469582" cy="2379961"/>
          </a:xfrm>
          <a:prstGeom prst="diagStripe">
            <a:avLst>
              <a:gd name="adj" fmla="val 50162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089498" y="3073805"/>
            <a:ext cx="8437124" cy="7491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</a:p>
        </p:txBody>
      </p:sp>
      <p:sp>
        <p:nvSpPr>
          <p:cNvPr id="12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1089498" y="5101887"/>
            <a:ext cx="8437124" cy="32777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400" baseline="0">
                <a:solidFill>
                  <a:schemeClr val="bg1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Presented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endParaRPr kumimoji="1" lang="zh-CN" altLang="en-US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1089498" y="3822970"/>
            <a:ext cx="8437124" cy="2965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7306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7000"/>
                </a:schemeClr>
              </a:gs>
              <a:gs pos="90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斜纹 10"/>
          <p:cNvSpPr/>
          <p:nvPr userDrawn="1"/>
        </p:nvSpPr>
        <p:spPr>
          <a:xfrm>
            <a:off x="-1" y="1"/>
            <a:ext cx="6837219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 userDrawn="1"/>
        </p:nvSpPr>
        <p:spPr>
          <a:xfrm>
            <a:off x="-2" y="-3347"/>
            <a:ext cx="4842166" cy="3432347"/>
          </a:xfrm>
          <a:prstGeom prst="diagStripe">
            <a:avLst>
              <a:gd name="adj" fmla="val 47645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斜纹 12"/>
          <p:cNvSpPr/>
          <p:nvPr userDrawn="1"/>
        </p:nvSpPr>
        <p:spPr>
          <a:xfrm rot="10800000">
            <a:off x="5496130" y="3167902"/>
            <a:ext cx="6695861" cy="3686751"/>
          </a:xfrm>
          <a:prstGeom prst="diagStripe">
            <a:avLst>
              <a:gd name="adj" fmla="val 45899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斜纹 13"/>
          <p:cNvSpPr/>
          <p:nvPr userDrawn="1"/>
        </p:nvSpPr>
        <p:spPr>
          <a:xfrm rot="10800000">
            <a:off x="2722418" y="4478038"/>
            <a:ext cx="9469582" cy="2379961"/>
          </a:xfrm>
          <a:prstGeom prst="diagStripe">
            <a:avLst>
              <a:gd name="adj" fmla="val 50162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089498" y="3073805"/>
            <a:ext cx="8437124" cy="7491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6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1089498" y="5101887"/>
            <a:ext cx="8437124" cy="32777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400" baseline="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Presented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endParaRPr kumimoji="1" lang="zh-CN" altLang="en-US" dirty="0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1089498" y="3822970"/>
            <a:ext cx="8437124" cy="2965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886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斜纹 9"/>
          <p:cNvSpPr/>
          <p:nvPr userDrawn="1"/>
        </p:nvSpPr>
        <p:spPr>
          <a:xfrm>
            <a:off x="-1" y="1"/>
            <a:ext cx="6605081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斜纹 10"/>
          <p:cNvSpPr/>
          <p:nvPr userDrawn="1"/>
        </p:nvSpPr>
        <p:spPr>
          <a:xfrm>
            <a:off x="-2" y="24049"/>
            <a:ext cx="4168305" cy="4411764"/>
          </a:xfrm>
          <a:prstGeom prst="diagStripe">
            <a:avLst>
              <a:gd name="adj" fmla="val 60536"/>
            </a:avLst>
          </a:prstGeom>
          <a:solidFill>
            <a:schemeClr val="tx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斜纹 5"/>
          <p:cNvSpPr/>
          <p:nvPr userDrawn="1"/>
        </p:nvSpPr>
        <p:spPr>
          <a:xfrm>
            <a:off x="-1" y="1"/>
            <a:ext cx="6837219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斜纹 6"/>
          <p:cNvSpPr/>
          <p:nvPr userDrawn="1"/>
        </p:nvSpPr>
        <p:spPr>
          <a:xfrm>
            <a:off x="-2" y="-3347"/>
            <a:ext cx="4842166" cy="3432347"/>
          </a:xfrm>
          <a:prstGeom prst="diagStripe">
            <a:avLst>
              <a:gd name="adj" fmla="val 47645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6011694" y="0"/>
            <a:ext cx="6180306" cy="6858000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797667" y="3686580"/>
            <a:ext cx="4494179" cy="7491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97667" y="4513566"/>
            <a:ext cx="4494179" cy="163424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0662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斜纹 5"/>
          <p:cNvSpPr/>
          <p:nvPr userDrawn="1"/>
        </p:nvSpPr>
        <p:spPr>
          <a:xfrm>
            <a:off x="-1" y="1"/>
            <a:ext cx="6837219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斜纹 6"/>
          <p:cNvSpPr/>
          <p:nvPr userDrawn="1"/>
        </p:nvSpPr>
        <p:spPr>
          <a:xfrm>
            <a:off x="-2" y="-3347"/>
            <a:ext cx="4842166" cy="3432347"/>
          </a:xfrm>
          <a:prstGeom prst="diagStripe">
            <a:avLst>
              <a:gd name="adj" fmla="val 47645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6011694" y="0"/>
            <a:ext cx="6180306" cy="6858000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797667" y="3686580"/>
            <a:ext cx="4494179" cy="7491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97667" y="4513566"/>
            <a:ext cx="4494179" cy="163424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5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6011694" y="0"/>
            <a:ext cx="6180306" cy="6858000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797667" y="714780"/>
            <a:ext cx="4494179" cy="7491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97667" y="1541766"/>
            <a:ext cx="4494179" cy="163424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8150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5" r:id="rId2"/>
    <p:sldLayoutId id="2147483698" r:id="rId3"/>
    <p:sldLayoutId id="2147483699" r:id="rId4"/>
    <p:sldLayoutId id="2147483683" r:id="rId5"/>
    <p:sldLayoutId id="2147483686" r:id="rId6"/>
    <p:sldLayoutId id="2147483688" r:id="rId7"/>
    <p:sldLayoutId id="2147483682" r:id="rId8"/>
    <p:sldLayoutId id="2147483691" r:id="rId9"/>
    <p:sldLayoutId id="2147483689" r:id="rId10"/>
    <p:sldLayoutId id="2147483687" r:id="rId11"/>
    <p:sldLayoutId id="2147483684" r:id="rId12"/>
    <p:sldLayoutId id="2147483696" r:id="rId13"/>
    <p:sldLayoutId id="2147483697" r:id="rId14"/>
    <p:sldLayoutId id="2147483694" r:id="rId15"/>
    <p:sldLayoutId id="2147483692" r:id="rId16"/>
    <p:sldLayoutId id="2147483700" r:id="rId17"/>
    <p:sldLayoutId id="2147483701" r:id="rId18"/>
    <p:sldLayoutId id="2147483702" r:id="rId19"/>
    <p:sldLayoutId id="2147483704" r:id="rId20"/>
    <p:sldLayoutId id="214748366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530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1331684"/>
            <a:ext cx="12192000" cy="2231066"/>
          </a:xfrm>
        </p:spPr>
        <p:txBody>
          <a:bodyPr/>
          <a:lstStyle/>
          <a:p>
            <a:r>
              <a:rPr kumimoji="1" lang="en-US" altLang="zh-CN" sz="8000" dirty="0" smtClean="0"/>
              <a:t>Car2know</a:t>
            </a:r>
          </a:p>
          <a:p>
            <a:r>
              <a:rPr kumimoji="1" lang="en-US" altLang="zh-CN" sz="2800" dirty="0" smtClean="0"/>
              <a:t>“ No more or know more, that is the question ”</a:t>
            </a:r>
          </a:p>
          <a:p>
            <a:endParaRPr kumimoji="1" lang="en-US" altLang="zh-CN" sz="40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841233" y="4041604"/>
            <a:ext cx="4496070" cy="1889296"/>
          </a:xfrm>
        </p:spPr>
        <p:txBody>
          <a:bodyPr/>
          <a:lstStyle/>
          <a:p>
            <a:r>
              <a:rPr kumimoji="1" lang="en-US" altLang="zh-CN" sz="2000" dirty="0" err="1" smtClean="0"/>
              <a:t>Xiasen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/>
              <a:t>Wang</a:t>
            </a:r>
          </a:p>
          <a:p>
            <a:r>
              <a:rPr kumimoji="1" lang="en-US" altLang="zh-CN" sz="2000" dirty="0" err="1" smtClean="0"/>
              <a:t>Yuxuan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/>
              <a:t>Cheng</a:t>
            </a:r>
          </a:p>
          <a:p>
            <a:r>
              <a:rPr kumimoji="1" lang="en-US" altLang="zh-CN" sz="2000" dirty="0" err="1" smtClean="0"/>
              <a:t>Geng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Zeng</a:t>
            </a:r>
            <a:endParaRPr kumimoji="1" lang="en-US" altLang="zh-CN" sz="2000" dirty="0" smtClean="0"/>
          </a:p>
          <a:p>
            <a:r>
              <a:rPr kumimoji="1" lang="en-US" altLang="zh-CN" sz="2000" dirty="0" err="1" smtClean="0"/>
              <a:t>Zhe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/>
              <a:t>He</a:t>
            </a:r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755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4000" dirty="0"/>
              <a:t>Data in ArcGIS</a:t>
            </a:r>
            <a:endParaRPr kumimoji="1" lang="zh-CN" altLang="en-US" sz="4000" dirty="0"/>
          </a:p>
        </p:txBody>
      </p:sp>
      <p:pic>
        <p:nvPicPr>
          <p:cNvPr id="4" name="Picture 4"/>
          <p:cNvPicPr/>
          <p:nvPr/>
        </p:nvPicPr>
        <p:blipFill rotWithShape="1">
          <a:blip r:embed="rId2"/>
          <a:srcRect l="15474" t="7452" r="12912" b="17111"/>
          <a:stretch/>
        </p:blipFill>
        <p:spPr>
          <a:xfrm>
            <a:off x="5410200" y="800101"/>
            <a:ext cx="6318250" cy="5270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4200" y="1409700"/>
            <a:ext cx="457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arcpy.MakeXYEventLayer_management</a:t>
            </a:r>
            <a:r>
              <a:rPr lang="en-US" altLang="zh-CN" dirty="0"/>
              <a:t>("</a:t>
            </a:r>
            <a:r>
              <a:rPr lang="en-US" altLang="zh-CN" dirty="0" err="1"/>
              <a:t>memoryTable</a:t>
            </a:r>
            <a:r>
              <a:rPr lang="en-US" altLang="zh-CN" dirty="0"/>
              <a:t>", "</a:t>
            </a:r>
            <a:r>
              <a:rPr lang="en-US" altLang="zh-CN" dirty="0" err="1"/>
              <a:t>olon</a:t>
            </a:r>
            <a:r>
              <a:rPr lang="en-US" altLang="zh-CN" dirty="0"/>
              <a:t>", "</a:t>
            </a:r>
            <a:r>
              <a:rPr lang="en-US" altLang="zh-CN" dirty="0" err="1"/>
              <a:t>olat</a:t>
            </a:r>
            <a:r>
              <a:rPr lang="en-US" altLang="zh-CN" dirty="0"/>
              <a:t>", "ocar_layer",</a:t>
            </a:r>
            <a:r>
              <a:rPr lang="en-US" altLang="zh-CN" dirty="0" err="1"/>
              <a:t>r"Coordinate</a:t>
            </a:r>
            <a:r>
              <a:rPr lang="en-US" altLang="zh-CN" dirty="0"/>
              <a:t> Systems\Geographic Coordinate System\North America\</a:t>
            </a:r>
            <a:r>
              <a:rPr lang="en-US" altLang="zh-CN" dirty="0" err="1"/>
              <a:t>Nad</a:t>
            </a:r>
            <a:r>
              <a:rPr lang="en-US" altLang="zh-CN" dirty="0"/>
              <a:t> 1983","")</a:t>
            </a:r>
          </a:p>
          <a:p>
            <a:endParaRPr lang="en-US" altLang="zh-CN" dirty="0"/>
          </a:p>
          <a:p>
            <a:r>
              <a:rPr lang="en-US" altLang="zh-CN" dirty="0" err="1"/>
              <a:t>arcpy.MakeFeatureLayer_management</a:t>
            </a:r>
            <a:r>
              <a:rPr lang="en-US" altLang="zh-CN" dirty="0"/>
              <a:t>('block', '</a:t>
            </a:r>
            <a:r>
              <a:rPr lang="en-US" altLang="zh-CN" dirty="0" err="1"/>
              <a:t>block_lyr</a:t>
            </a:r>
            <a:r>
              <a:rPr lang="en-US" altLang="zh-CN" dirty="0"/>
              <a:t>') </a:t>
            </a:r>
          </a:p>
          <a:p>
            <a:r>
              <a:rPr lang="en-US" altLang="zh-CN" dirty="0" err="1"/>
              <a:t>arcpy.SelectLayerByLocation_management</a:t>
            </a:r>
            <a:r>
              <a:rPr lang="en-US" altLang="zh-CN" dirty="0"/>
              <a:t>('</a:t>
            </a:r>
            <a:r>
              <a:rPr lang="en-US" altLang="zh-CN" dirty="0" err="1"/>
              <a:t>block_lyr</a:t>
            </a:r>
            <a:r>
              <a:rPr lang="en-US" altLang="zh-CN" dirty="0"/>
              <a:t>', 'intersect', '</a:t>
            </a:r>
            <a:r>
              <a:rPr lang="en-US" altLang="zh-CN" dirty="0" err="1"/>
              <a:t>ocar_layer</a:t>
            </a:r>
            <a:r>
              <a:rPr lang="en-US" altLang="zh-CN" dirty="0"/>
              <a:t>')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932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4000" dirty="0"/>
              <a:t>Data in ArcGIS</a:t>
            </a:r>
            <a:endParaRPr kumimoji="1" lang="zh-CN" altLang="en-US" sz="4000" dirty="0"/>
          </a:p>
        </p:txBody>
      </p:sp>
      <p:pic>
        <p:nvPicPr>
          <p:cNvPr id="5" name="Picture 2"/>
          <p:cNvPicPr/>
          <p:nvPr/>
        </p:nvPicPr>
        <p:blipFill rotWithShape="1">
          <a:blip r:embed="rId2"/>
          <a:srcRect l="38522" t="6866" r="2226" b="22672"/>
          <a:stretch/>
        </p:blipFill>
        <p:spPr>
          <a:xfrm>
            <a:off x="5160234" y="800101"/>
            <a:ext cx="6587266" cy="55879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0308" r="7827" b="3704"/>
          <a:stretch/>
        </p:blipFill>
        <p:spPr>
          <a:xfrm>
            <a:off x="560817" y="800101"/>
            <a:ext cx="4696983" cy="569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9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4000" dirty="0"/>
              <a:t>Data</a:t>
            </a:r>
            <a:r>
              <a:rPr lang="en-US" altLang="zh-CN" dirty="0"/>
              <a:t> </a:t>
            </a:r>
            <a:r>
              <a:rPr lang="en-US" altLang="zh-CN" sz="4000" dirty="0"/>
              <a:t>Calculation</a:t>
            </a:r>
            <a:endParaRPr lang="zh-CN" alt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57" y="1080069"/>
            <a:ext cx="8058539" cy="24327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525" y="1957580"/>
            <a:ext cx="211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Car2go data</a:t>
            </a:r>
          </a:p>
          <a:p>
            <a:r>
              <a:rPr lang="en-US" altLang="zh-CN" dirty="0" smtClean="0"/>
              <a:t>~330k trips</a:t>
            </a:r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10244"/>
          <a:stretch/>
        </p:blipFill>
        <p:spPr>
          <a:xfrm>
            <a:off x="2774557" y="4127139"/>
            <a:ext cx="7521173" cy="23397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2525" y="4939197"/>
            <a:ext cx="176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Blocks data</a:t>
            </a:r>
          </a:p>
          <a:p>
            <a:r>
              <a:rPr lang="en-US" altLang="zh-CN" dirty="0" smtClean="0"/>
              <a:t>~17</a:t>
            </a:r>
            <a:r>
              <a:rPr lang="en-US" altLang="zh-CN" dirty="0" smtClean="0"/>
              <a:t>k </a:t>
            </a:r>
            <a:r>
              <a:rPr lang="en-US" altLang="zh-CN" dirty="0"/>
              <a:t>blocks  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3267363" y="992909"/>
            <a:ext cx="1119909" cy="260927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09490" y="3973945"/>
            <a:ext cx="1556328" cy="260927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79605" y="3604613"/>
            <a:ext cx="210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unique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identifiers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466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4000" dirty="0"/>
              <a:t>Data Calculation</a:t>
            </a:r>
            <a:endParaRPr lang="zh-CN" alt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703" y="1421365"/>
            <a:ext cx="9679538" cy="21432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232" y="4098083"/>
            <a:ext cx="9982200" cy="2095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2525" y="2301705"/>
            <a:ext cx="2323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Combined </a:t>
            </a:r>
            <a:r>
              <a:rPr lang="en-US" altLang="zh-CN" dirty="0" smtClean="0"/>
              <a:t>data</a:t>
            </a:r>
          </a:p>
          <a:p>
            <a:r>
              <a:rPr lang="en-US" altLang="zh-CN" dirty="0" smtClean="0"/>
              <a:t>by destination or origin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2525" y="4851453"/>
            <a:ext cx="23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Output: Flux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2525" y="5528929"/>
            <a:ext cx="2070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9020 x 24 (blocks)</a:t>
            </a:r>
            <a:endParaRPr lang="en-US" dirty="0" smtClean="0"/>
          </a:p>
          <a:p>
            <a:r>
              <a:rPr lang="en-US" dirty="0" smtClean="0"/>
              <a:t>495 x 24 (tracts)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09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4000" dirty="0"/>
              <a:t>Visualization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652" y="2854373"/>
            <a:ext cx="5234003" cy="39124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525" y="1348202"/>
            <a:ext cx="6490093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GeoPandas</a:t>
            </a:r>
            <a:endParaRPr lang="en-US" altLang="zh-CN" sz="2400" b="1" dirty="0"/>
          </a:p>
          <a:p>
            <a:pPr>
              <a:spcBef>
                <a:spcPts val="600"/>
              </a:spcBef>
            </a:pPr>
            <a:endParaRPr lang="en-US" altLang="zh-CN" sz="2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An open source project to make working with geospatial data in python easier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err="1"/>
              <a:t>GeoPandas</a:t>
            </a:r>
            <a:r>
              <a:rPr lang="en-US" altLang="zh-CN" dirty="0"/>
              <a:t> extends the datatypes used by pandas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A </a:t>
            </a:r>
            <a:r>
              <a:rPr lang="en-US" altLang="zh-CN" dirty="0" err="1"/>
              <a:t>GeoDataFrame</a:t>
            </a:r>
            <a:r>
              <a:rPr lang="en-US" altLang="zh-CN" dirty="0"/>
              <a:t> is a tabular data structure that contains a </a:t>
            </a:r>
            <a:r>
              <a:rPr lang="en-US" altLang="zh-CN" dirty="0" err="1"/>
              <a:t>GeoSeries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Always has one </a:t>
            </a:r>
            <a:r>
              <a:rPr lang="en-US" altLang="zh-CN" dirty="0" err="1"/>
              <a:t>GeoSeries</a:t>
            </a:r>
            <a:r>
              <a:rPr lang="en-US" altLang="zh-CN" dirty="0"/>
              <a:t> column that holds a special status. This </a:t>
            </a:r>
            <a:r>
              <a:rPr lang="en-US" altLang="zh-CN" dirty="0" err="1"/>
              <a:t>GeoSeries</a:t>
            </a:r>
            <a:r>
              <a:rPr lang="en-US" altLang="zh-CN" dirty="0"/>
              <a:t> is referred to as the Geo </a:t>
            </a:r>
            <a:r>
              <a:rPr lang="en-US" altLang="zh-CN" dirty="0" err="1"/>
              <a:t>DataFrame‘s</a:t>
            </a:r>
            <a:r>
              <a:rPr lang="en-US" altLang="zh-CN" dirty="0"/>
              <a:t> “geometry”</a:t>
            </a:r>
          </a:p>
          <a:p>
            <a:endParaRPr lang="en-US" altLang="zh-CN" dirty="0"/>
          </a:p>
          <a:p>
            <a:r>
              <a:rPr lang="en-US" altLang="zh-CN" b="1" dirty="0"/>
              <a:t>Geometric Objects</a:t>
            </a:r>
            <a:r>
              <a:rPr lang="en-US" altLang="zh-CN" dirty="0"/>
              <a:t> (actually </a:t>
            </a:r>
            <a:r>
              <a:rPr lang="en-US" altLang="zh-CN" i="1" dirty="0"/>
              <a:t>shapely</a:t>
            </a:r>
            <a:r>
              <a:rPr lang="en-US" altLang="zh-CN" dirty="0"/>
              <a:t> objects):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Points / Multi-Points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Lines / Multi-Lines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Polygons / Multi-Polygons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7269018" y="88643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</a:rPr>
              <a:t>pip install </a:t>
            </a:r>
            <a:r>
              <a:rPr lang="en-US" altLang="zh-CN" sz="1600" dirty="0" err="1"/>
              <a:t>fiona</a:t>
            </a:r>
            <a:endParaRPr lang="en-US" altLang="zh-CN" sz="1600" dirty="0"/>
          </a:p>
          <a:p>
            <a:r>
              <a:rPr lang="en-US" altLang="zh-CN" sz="1600" dirty="0" err="1">
                <a:solidFill>
                  <a:srgbClr val="00B050"/>
                </a:solidFill>
              </a:rPr>
              <a:t>git</a:t>
            </a:r>
            <a:r>
              <a:rPr lang="en-US" altLang="zh-CN" sz="1600" dirty="0">
                <a:solidFill>
                  <a:srgbClr val="00B050"/>
                </a:solidFill>
              </a:rPr>
              <a:t> clone </a:t>
            </a:r>
            <a:r>
              <a:rPr lang="en-US" altLang="zh-CN" sz="1600" dirty="0"/>
              <a:t>https://github.com/geopandas/geopandas.git</a:t>
            </a:r>
          </a:p>
          <a:p>
            <a:r>
              <a:rPr lang="en-US" altLang="zh-CN" sz="1600" dirty="0">
                <a:solidFill>
                  <a:srgbClr val="00B050"/>
                </a:solidFill>
              </a:rPr>
              <a:t>cd </a:t>
            </a:r>
            <a:r>
              <a:rPr lang="en-US" altLang="zh-CN" sz="1600" dirty="0" err="1"/>
              <a:t>geopandas</a:t>
            </a:r>
            <a:endParaRPr lang="en-US" altLang="zh-CN" sz="1600" dirty="0"/>
          </a:p>
          <a:p>
            <a:r>
              <a:rPr lang="en-US" altLang="zh-CN" sz="1600" dirty="0">
                <a:solidFill>
                  <a:srgbClr val="00B050"/>
                </a:solidFill>
              </a:rPr>
              <a:t>pip install </a:t>
            </a:r>
          </a:p>
          <a:p>
            <a:endParaRPr lang="en-US" altLang="zh-CN" sz="1600" dirty="0">
              <a:solidFill>
                <a:srgbClr val="00B050"/>
              </a:solidFill>
            </a:endParaRPr>
          </a:p>
          <a:p>
            <a:r>
              <a:rPr lang="en-US" altLang="zh-CN" sz="1600" dirty="0">
                <a:solidFill>
                  <a:srgbClr val="00B050"/>
                </a:solidFill>
              </a:rPr>
              <a:t>import</a:t>
            </a:r>
            <a:r>
              <a:rPr lang="en-US" altLang="zh-CN" sz="1600" dirty="0"/>
              <a:t> shapely</a:t>
            </a:r>
          </a:p>
          <a:p>
            <a:r>
              <a:rPr lang="en-US" altLang="zh-CN" sz="1600" dirty="0">
                <a:solidFill>
                  <a:srgbClr val="00B050"/>
                </a:solidFill>
              </a:rPr>
              <a:t>import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geopandas</a:t>
            </a:r>
            <a:r>
              <a:rPr lang="en-US" altLang="zh-CN" sz="1600" dirty="0"/>
              <a:t> as </a:t>
            </a:r>
            <a:r>
              <a:rPr lang="en-US" altLang="zh-CN" sz="1600" dirty="0" err="1"/>
              <a:t>gpd</a:t>
            </a:r>
            <a:endParaRPr lang="en-US" altLang="zh-CN" sz="1600" dirty="0"/>
          </a:p>
          <a:p>
            <a:r>
              <a:rPr lang="en-US" altLang="zh-CN" sz="1600" dirty="0">
                <a:solidFill>
                  <a:srgbClr val="00B050"/>
                </a:solidFill>
              </a:rPr>
              <a:t>import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pysal</a:t>
            </a:r>
            <a:endParaRPr lang="en-US" altLang="zh-CN" sz="1600" dirty="0"/>
          </a:p>
          <a:p>
            <a:r>
              <a:rPr lang="en-US" altLang="zh-CN" sz="1600" dirty="0">
                <a:solidFill>
                  <a:srgbClr val="00B050"/>
                </a:solidFill>
              </a:rPr>
              <a:t>from</a:t>
            </a:r>
            <a:r>
              <a:rPr lang="en-US" altLang="zh-CN" sz="1600" dirty="0"/>
              <a:t> </a:t>
            </a:r>
            <a:r>
              <a:rPr lang="en-US" altLang="zh-CN" sz="1600" dirty="0" err="1"/>
              <a:t>scipy</a:t>
            </a:r>
            <a:r>
              <a:rPr lang="en-US" altLang="zh-CN" sz="1600" dirty="0"/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import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ndimage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0856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4000" dirty="0"/>
              <a:t>Visualization</a:t>
            </a:r>
            <a:endParaRPr lang="zh-CN" altLang="en-US" sz="4000" dirty="0"/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0364" y="1514026"/>
            <a:ext cx="46920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Reading Spatial Data</a:t>
            </a:r>
          </a:p>
          <a:p>
            <a:endParaRPr lang="en-US" altLang="zh-CN" b="1" dirty="0"/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gpd.GeoDataFrame.from_file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(‘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shp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62" y="2928616"/>
            <a:ext cx="2553056" cy="2534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283" y="3393801"/>
            <a:ext cx="1950264" cy="1403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44095" y="1056826"/>
            <a:ext cx="479655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Mapping shapes </a:t>
            </a:r>
          </a:p>
          <a:p>
            <a:endParaRPr lang="en-US" altLang="zh-CN" b="1" dirty="0"/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flux_map.plot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(column =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str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(hour),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cmap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cmapstr,figsize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= (size))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908" y="3994727"/>
            <a:ext cx="6807148" cy="2593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82418" y="2936607"/>
            <a:ext cx="1394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dirty="0"/>
              <a:t>“geometry”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4094" y="3952036"/>
            <a:ext cx="4796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Projections</a:t>
            </a:r>
          </a:p>
        </p:txBody>
      </p:sp>
      <p:pic>
        <p:nvPicPr>
          <p:cNvPr id="2050" name="Picture 2" descr="http://geopandas.org/_images/world_gdp_per_cap_re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" t="27172" r="7090" b="24182"/>
          <a:stretch/>
        </p:blipFill>
        <p:spPr bwMode="auto">
          <a:xfrm>
            <a:off x="6650390" y="2229538"/>
            <a:ext cx="3491345" cy="176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870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786" y="2408678"/>
            <a:ext cx="4227120" cy="43778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267" y="2408678"/>
            <a:ext cx="3937519" cy="4337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14" y="398744"/>
            <a:ext cx="3962559" cy="393889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9673" y="398744"/>
            <a:ext cx="1144903" cy="280800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724576" y="3206750"/>
            <a:ext cx="663575" cy="663575"/>
          </a:xfrm>
          <a:prstGeom prst="rect">
            <a:avLst/>
          </a:prstGeom>
          <a:noFill/>
          <a:ln w="349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579673" y="3870325"/>
            <a:ext cx="1144903" cy="467318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17114" y="398744"/>
            <a:ext cx="3962559" cy="3938899"/>
          </a:xfrm>
          <a:prstGeom prst="rect">
            <a:avLst/>
          </a:prstGeom>
          <a:noFill/>
          <a:ln w="349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069355" y="1983527"/>
            <a:ext cx="2332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Heat map</a:t>
            </a:r>
            <a:endParaRPr lang="zh-CN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458408" y="1942369"/>
            <a:ext cx="163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Point map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9925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flux_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526" y="0"/>
            <a:ext cx="557688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6247" y="226697"/>
            <a:ext cx="1129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Flux in</a:t>
            </a:r>
            <a:endParaRPr lang="zh-CN" altLang="en-US" sz="2000" dirty="0"/>
          </a:p>
        </p:txBody>
      </p:sp>
      <p:pic>
        <p:nvPicPr>
          <p:cNvPr id="8" name="flux_ou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02262" y="0"/>
            <a:ext cx="5576888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32733" y="226697"/>
            <a:ext cx="1129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Flux out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9914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81" y="2089013"/>
            <a:ext cx="5080487" cy="34574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1212" r="30873"/>
          <a:stretch/>
        </p:blipFill>
        <p:spPr>
          <a:xfrm>
            <a:off x="6880180" y="146648"/>
            <a:ext cx="5141732" cy="684958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924634" y="2336677"/>
            <a:ext cx="4885191" cy="883227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61528" y="5283200"/>
            <a:ext cx="165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Hour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40145" y="1967345"/>
            <a:ext cx="56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0145" y="5045493"/>
            <a:ext cx="56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7444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877438" y="2647063"/>
            <a:ext cx="8437124" cy="749165"/>
          </a:xfrm>
        </p:spPr>
        <p:txBody>
          <a:bodyPr/>
          <a:lstStyle/>
          <a:p>
            <a:r>
              <a:rPr kumimoji="1" lang="en-US" altLang="zh-CN" sz="6000" dirty="0"/>
              <a:t>THANK</a:t>
            </a:r>
            <a:r>
              <a:rPr kumimoji="1" lang="zh-CN" altLang="en-US" sz="6000" dirty="0"/>
              <a:t> </a:t>
            </a:r>
            <a:r>
              <a:rPr kumimoji="1" lang="en-US" altLang="zh-CN" sz="6000" dirty="0" smtClean="0"/>
              <a:t>YOU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877438" y="1171125"/>
            <a:ext cx="8437124" cy="749165"/>
          </a:xfrm>
        </p:spPr>
        <p:txBody>
          <a:bodyPr/>
          <a:lstStyle/>
          <a:p>
            <a:r>
              <a:rPr kumimoji="1" lang="en-US" altLang="zh-CN" sz="5400" dirty="0" smtClean="0"/>
              <a:t>Contents</a:t>
            </a:r>
            <a:endParaRPr kumimoji="1" lang="zh-CN" altLang="en-US" sz="5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kumimoji="1" lang="en-US" altLang="zh-CN" sz="2000" dirty="0" smtClean="0"/>
              <a:t>Introduction </a:t>
            </a:r>
            <a:r>
              <a:rPr kumimoji="1" lang="en-US" altLang="zh-CN" sz="2000" dirty="0" smtClean="0"/>
              <a:t>&amp; Motivation</a:t>
            </a:r>
            <a:endParaRPr kumimoji="1" lang="en-US" altLang="zh-CN" sz="2000" dirty="0"/>
          </a:p>
          <a:p>
            <a:pPr marL="342900" indent="-342900">
              <a:buFont typeface="Arial"/>
              <a:buChar char="•"/>
            </a:pPr>
            <a:r>
              <a:rPr kumimoji="1" lang="en-US" altLang="zh-CN" sz="2000" dirty="0" smtClean="0"/>
              <a:t>Data Sets</a:t>
            </a:r>
            <a:endParaRPr kumimoji="1" lang="en-US" altLang="zh-CN" sz="2000" dirty="0"/>
          </a:p>
          <a:p>
            <a:pPr marL="342900" indent="-342900">
              <a:buFont typeface="Arial"/>
              <a:buChar char="•"/>
            </a:pPr>
            <a:r>
              <a:rPr kumimoji="1" lang="en-US" altLang="zh-CN" sz="2000" dirty="0" smtClean="0"/>
              <a:t>Use Cases</a:t>
            </a:r>
            <a:endParaRPr kumimoji="1" lang="en-US" altLang="zh-CN" sz="2000" dirty="0"/>
          </a:p>
          <a:p>
            <a:pPr marL="342900" indent="-342900">
              <a:buFont typeface="Arial"/>
              <a:buChar char="•"/>
            </a:pPr>
            <a:r>
              <a:rPr kumimoji="1" lang="en-US" altLang="zh-CN" sz="2000" dirty="0" smtClean="0"/>
              <a:t>Design</a:t>
            </a:r>
            <a:endParaRPr kumimoji="1" lang="en-US" altLang="zh-CN" sz="2000" dirty="0"/>
          </a:p>
          <a:p>
            <a:pPr marL="342900" indent="-342900">
              <a:buFont typeface="Arial"/>
              <a:buChar char="•"/>
            </a:pPr>
            <a:r>
              <a:rPr kumimoji="1" lang="en-US" altLang="zh-CN" sz="2000" dirty="0" smtClean="0"/>
              <a:t>Demonstration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47796" y="1436915"/>
            <a:ext cx="9913875" cy="3657599"/>
          </a:xfrm>
        </p:spPr>
        <p:txBody>
          <a:bodyPr/>
          <a:lstStyle/>
          <a:p>
            <a:r>
              <a:rPr lang="en-US" altLang="zh-CN" sz="2800" dirty="0">
                <a:solidFill>
                  <a:srgbClr val="333F50"/>
                </a:solidFill>
              </a:rPr>
              <a:t>Emerging Uber, </a:t>
            </a:r>
            <a:r>
              <a:rPr lang="en-US" altLang="zh-CN" sz="2800" dirty="0" err="1" smtClean="0">
                <a:solidFill>
                  <a:srgbClr val="333F50"/>
                </a:solidFill>
              </a:rPr>
              <a:t>Lyft</a:t>
            </a:r>
            <a:r>
              <a:rPr lang="en-US" altLang="zh-CN" sz="2800" dirty="0" smtClean="0">
                <a:solidFill>
                  <a:srgbClr val="333F50"/>
                </a:solidFill>
              </a:rPr>
              <a:t> </a:t>
            </a:r>
            <a:r>
              <a:rPr lang="en-US" altLang="zh-CN" sz="2800" dirty="0">
                <a:solidFill>
                  <a:srgbClr val="333F50"/>
                </a:solidFill>
              </a:rPr>
              <a:t>and Car2Go have become important means of transportation in our daily life. Our group want to analyze the Car2Go </a:t>
            </a:r>
            <a:r>
              <a:rPr lang="en-US" altLang="zh-CN" sz="2800" dirty="0" smtClean="0">
                <a:solidFill>
                  <a:srgbClr val="333F50"/>
                </a:solidFill>
              </a:rPr>
              <a:t>flux information </a:t>
            </a:r>
            <a:r>
              <a:rPr lang="en-US" altLang="zh-CN" sz="2800" dirty="0">
                <a:solidFill>
                  <a:srgbClr val="333F50"/>
                </a:solidFill>
              </a:rPr>
              <a:t>based on the census blocks in Seattle </a:t>
            </a:r>
            <a:r>
              <a:rPr lang="en-US" altLang="zh-CN" sz="2800" dirty="0" smtClean="0">
                <a:solidFill>
                  <a:srgbClr val="333F50"/>
                </a:solidFill>
              </a:rPr>
              <a:t>as</a:t>
            </a:r>
            <a:r>
              <a:rPr lang="zh-CN" altLang="en-US" sz="2800" dirty="0" smtClean="0">
                <a:solidFill>
                  <a:srgbClr val="333F50"/>
                </a:solidFill>
              </a:rPr>
              <a:t> </a:t>
            </a:r>
            <a:r>
              <a:rPr lang="en-US" altLang="zh-CN" sz="2800" dirty="0" smtClean="0">
                <a:solidFill>
                  <a:srgbClr val="333F50"/>
                </a:solidFill>
              </a:rPr>
              <a:t>well</a:t>
            </a:r>
            <a:r>
              <a:rPr lang="zh-CN" altLang="en-US" sz="2800" dirty="0" smtClean="0">
                <a:solidFill>
                  <a:srgbClr val="333F50"/>
                </a:solidFill>
              </a:rPr>
              <a:t> </a:t>
            </a:r>
            <a:r>
              <a:rPr lang="en-US" altLang="zh-CN" sz="2800" dirty="0" smtClean="0">
                <a:solidFill>
                  <a:srgbClr val="333F50"/>
                </a:solidFill>
              </a:rPr>
              <a:t>as</a:t>
            </a:r>
            <a:r>
              <a:rPr lang="zh-CN" altLang="en-US" sz="2800" dirty="0" smtClean="0">
                <a:solidFill>
                  <a:srgbClr val="333F50"/>
                </a:solidFill>
              </a:rPr>
              <a:t> </a:t>
            </a:r>
            <a:r>
              <a:rPr lang="en-US" altLang="zh-CN" sz="2800" dirty="0" smtClean="0">
                <a:solidFill>
                  <a:srgbClr val="333F50"/>
                </a:solidFill>
              </a:rPr>
              <a:t>visualize </a:t>
            </a:r>
            <a:r>
              <a:rPr lang="en-US" altLang="zh-CN" sz="2800" dirty="0">
                <a:solidFill>
                  <a:srgbClr val="333F50"/>
                </a:solidFill>
              </a:rPr>
              <a:t>it </a:t>
            </a:r>
            <a:r>
              <a:rPr lang="en-US" altLang="zh-CN" sz="2800" dirty="0" smtClean="0">
                <a:solidFill>
                  <a:srgbClr val="333F50"/>
                </a:solidFill>
              </a:rPr>
              <a:t>in</a:t>
            </a:r>
            <a:r>
              <a:rPr lang="zh-CN" altLang="en-US" sz="2800" dirty="0" smtClean="0">
                <a:solidFill>
                  <a:srgbClr val="333F50"/>
                </a:solidFill>
              </a:rPr>
              <a:t> </a:t>
            </a:r>
            <a:r>
              <a:rPr lang="zh-CN" altLang="zh-CN" sz="2800" dirty="0" smtClean="0">
                <a:solidFill>
                  <a:srgbClr val="333F50"/>
                </a:solidFill>
              </a:rPr>
              <a:t>P</a:t>
            </a:r>
            <a:r>
              <a:rPr lang="en-US" altLang="zh-CN" sz="2800" dirty="0" err="1" smtClean="0">
                <a:solidFill>
                  <a:srgbClr val="333F50"/>
                </a:solidFill>
              </a:rPr>
              <a:t>ython</a:t>
            </a:r>
            <a:r>
              <a:rPr lang="en-US" altLang="zh-CN" sz="2800" dirty="0" smtClean="0">
                <a:solidFill>
                  <a:srgbClr val="333F50"/>
                </a:solidFill>
              </a:rPr>
              <a:t>. </a:t>
            </a:r>
            <a:r>
              <a:rPr lang="en-US" altLang="zh-CN" sz="2800" dirty="0">
                <a:solidFill>
                  <a:srgbClr val="333F50"/>
                </a:solidFill>
              </a:rPr>
              <a:t>It will provide insight into the supply and demand for </a:t>
            </a:r>
            <a:r>
              <a:rPr lang="en-US" altLang="zh-CN" sz="2800" dirty="0" smtClean="0">
                <a:solidFill>
                  <a:srgbClr val="333F50"/>
                </a:solidFill>
              </a:rPr>
              <a:t>customers</a:t>
            </a:r>
            <a:r>
              <a:rPr lang="en-US" altLang="zh-CN" sz="2800" dirty="0">
                <a:solidFill>
                  <a:srgbClr val="333F50"/>
                </a:solidFill>
              </a:rPr>
              <a:t>, car rental companies, as well as city planners and business </a:t>
            </a:r>
            <a:r>
              <a:rPr lang="en-US" altLang="zh-CN" sz="2800" dirty="0" smtClean="0">
                <a:solidFill>
                  <a:srgbClr val="333F50"/>
                </a:solidFill>
              </a:rPr>
              <a:t>analysts. </a:t>
            </a:r>
            <a:endParaRPr lang="en-US" altLang="zh-CN" sz="2800" dirty="0">
              <a:solidFill>
                <a:srgbClr val="333F5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4000" dirty="0"/>
              <a:t>MOTIVATION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1977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4000" dirty="0"/>
              <a:t>DATA SETS</a:t>
            </a:r>
            <a:endParaRPr kumimoji="1" lang="zh-CN" altLang="en-US" sz="4000" dirty="0"/>
          </a:p>
        </p:txBody>
      </p:sp>
      <p:sp>
        <p:nvSpPr>
          <p:cNvPr id="15" name="矩形 14"/>
          <p:cNvSpPr/>
          <p:nvPr/>
        </p:nvSpPr>
        <p:spPr>
          <a:xfrm>
            <a:off x="870553" y="1583230"/>
            <a:ext cx="39518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rPr>
              <a:t>Car2Go API Query </a:t>
            </a:r>
          </a:p>
          <a:p>
            <a:pPr algn="ctr"/>
            <a:r>
              <a:rPr lang="en-US" altLang="zh-CN" sz="2800" b="1" dirty="0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rPr>
              <a:t>(txt file)</a:t>
            </a:r>
            <a:endParaRPr lang="zh-CN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15743" y="1553615"/>
            <a:ext cx="60904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err="1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Hle</a:t>
            </a:r>
            <a:r>
              <a:rPr lang="en-US" altLang="zh-CN" sz="2800" b="1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 Census Block Map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(ArcGIS format)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68696" y="2908701"/>
            <a:ext cx="20005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u"/>
            </a:pPr>
            <a:r>
              <a:rPr kumimoji="1" lang="en-US" altLang="zh-CN" b="1" dirty="0" smtClean="0">
                <a:solidFill>
                  <a:srgbClr val="333F50"/>
                </a:solidFill>
              </a:rPr>
              <a:t> Time</a:t>
            </a:r>
            <a:endParaRPr kumimoji="1" lang="en-US" altLang="zh-CN" b="1" dirty="0">
              <a:solidFill>
                <a:srgbClr val="333F50"/>
              </a:solidFill>
            </a:endParaRPr>
          </a:p>
          <a:p>
            <a:pPr>
              <a:buFont typeface="Wingdings" charset="2"/>
              <a:buChar char="u"/>
            </a:pPr>
            <a:r>
              <a:rPr kumimoji="1" lang="en-US" altLang="zh-CN" b="1" dirty="0" smtClean="0">
                <a:solidFill>
                  <a:srgbClr val="333F50"/>
                </a:solidFill>
              </a:rPr>
              <a:t> Location</a:t>
            </a:r>
            <a:endParaRPr kumimoji="1" lang="en-US" altLang="zh-CN" b="1" dirty="0">
              <a:solidFill>
                <a:srgbClr val="333F50"/>
              </a:solidFill>
            </a:endParaRPr>
          </a:p>
          <a:p>
            <a:pPr>
              <a:buFont typeface="Wingdings" charset="2"/>
              <a:buChar char="u"/>
            </a:pPr>
            <a:r>
              <a:rPr kumimoji="1" lang="en-US" altLang="zh-CN" b="1" dirty="0" smtClean="0">
                <a:solidFill>
                  <a:srgbClr val="333F50"/>
                </a:solidFill>
              </a:rPr>
              <a:t> Car </a:t>
            </a:r>
            <a:r>
              <a:rPr kumimoji="1" lang="en-US" altLang="zh-CN" b="1" dirty="0">
                <a:solidFill>
                  <a:srgbClr val="333F50"/>
                </a:solidFill>
              </a:rPr>
              <a:t>ID</a:t>
            </a:r>
          </a:p>
          <a:p>
            <a:pPr>
              <a:buFont typeface="Wingdings" charset="2"/>
              <a:buChar char="u"/>
            </a:pPr>
            <a:r>
              <a:rPr kumimoji="1" lang="en-US" altLang="zh-CN" b="1" dirty="0" smtClean="0">
                <a:solidFill>
                  <a:srgbClr val="333F50"/>
                </a:solidFill>
              </a:rPr>
              <a:t> Fuel </a:t>
            </a:r>
            <a:r>
              <a:rPr kumimoji="1" lang="en-US" altLang="zh-CN" b="1" dirty="0">
                <a:solidFill>
                  <a:srgbClr val="333F50"/>
                </a:solidFill>
              </a:rPr>
              <a:t>level</a:t>
            </a:r>
            <a:endParaRPr kumimoji="1" lang="zh-CN" altLang="en-US" dirty="0">
              <a:solidFill>
                <a:srgbClr val="333F5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11011" y="2908701"/>
            <a:ext cx="20005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u"/>
            </a:pPr>
            <a:r>
              <a:rPr kumimoji="1" lang="en-US" altLang="zh-CN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err="1" smtClean="0">
                <a:solidFill>
                  <a:schemeClr val="bg1"/>
                </a:solidFill>
              </a:rPr>
              <a:t>shp</a:t>
            </a:r>
            <a:endParaRPr kumimoji="1" lang="en-US" altLang="zh-CN" b="1" dirty="0">
              <a:solidFill>
                <a:schemeClr val="bg1"/>
              </a:solidFill>
            </a:endParaRPr>
          </a:p>
          <a:p>
            <a:pPr>
              <a:buFont typeface="Wingdings" charset="2"/>
              <a:buChar char="u"/>
            </a:pPr>
            <a:r>
              <a:rPr kumimoji="1" lang="en-US" altLang="zh-CN" b="1" dirty="0" smtClean="0">
                <a:solidFill>
                  <a:schemeClr val="bg1"/>
                </a:solidFill>
              </a:rPr>
              <a:t> dbf</a:t>
            </a:r>
            <a:endParaRPr kumimoji="1" lang="en-US" altLang="zh-CN" b="1" dirty="0">
              <a:solidFill>
                <a:schemeClr val="bg1"/>
              </a:solidFill>
            </a:endParaRPr>
          </a:p>
          <a:p>
            <a:pPr>
              <a:buFont typeface="Wingdings" charset="2"/>
              <a:buChar char="u"/>
            </a:pPr>
            <a:r>
              <a:rPr kumimoji="1" lang="en-US" altLang="zh-CN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err="1" smtClean="0">
                <a:solidFill>
                  <a:schemeClr val="bg1"/>
                </a:solidFill>
              </a:rPr>
              <a:t>sbn</a:t>
            </a:r>
            <a:endParaRPr kumimoji="1" lang="en-US" altLang="zh-CN" b="1" dirty="0">
              <a:solidFill>
                <a:schemeClr val="bg1"/>
              </a:solidFill>
            </a:endParaRPr>
          </a:p>
          <a:p>
            <a:pPr>
              <a:buFont typeface="Wingdings" charset="2"/>
              <a:buChar char="u"/>
            </a:pPr>
            <a:r>
              <a:rPr kumimoji="1" lang="en-US" altLang="zh-CN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b="1" dirty="0" err="1" smtClean="0">
                <a:solidFill>
                  <a:schemeClr val="bg1"/>
                </a:solidFill>
              </a:rPr>
              <a:t>shx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92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4000" dirty="0"/>
              <a:t>USE CASES</a:t>
            </a:r>
            <a:endParaRPr kumimoji="1" lang="zh-CN" altLang="en-US" sz="4000" dirty="0"/>
          </a:p>
        </p:txBody>
      </p:sp>
      <p:sp>
        <p:nvSpPr>
          <p:cNvPr id="5" name="矩形 4"/>
          <p:cNvSpPr/>
          <p:nvPr/>
        </p:nvSpPr>
        <p:spPr>
          <a:xfrm>
            <a:off x="850900" y="1346601"/>
            <a:ext cx="9753600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u"/>
            </a:pPr>
            <a:r>
              <a:rPr kumimoji="1" lang="en-US" altLang="zh-CN" sz="2800" dirty="0">
                <a:solidFill>
                  <a:srgbClr val="333F50"/>
                </a:solidFill>
              </a:rPr>
              <a:t> A </a:t>
            </a:r>
            <a:r>
              <a:rPr kumimoji="1" lang="en-US" altLang="zh-CN" sz="2800" dirty="0" smtClean="0">
                <a:solidFill>
                  <a:srgbClr val="333F50"/>
                </a:solidFill>
              </a:rPr>
              <a:t>visualization </a:t>
            </a:r>
            <a:r>
              <a:rPr kumimoji="1" lang="en-US" altLang="zh-CN" sz="2800" dirty="0" smtClean="0">
                <a:solidFill>
                  <a:srgbClr val="333F50"/>
                </a:solidFill>
              </a:rPr>
              <a:t>interface</a:t>
            </a:r>
            <a:r>
              <a:rPr kumimoji="1" lang="en-US" altLang="zh-CN" sz="2800" dirty="0" smtClean="0">
                <a:solidFill>
                  <a:srgbClr val="333F50"/>
                </a:solidFill>
              </a:rPr>
              <a:t> </a:t>
            </a:r>
            <a:r>
              <a:rPr kumimoji="1" lang="en-US" altLang="zh-CN" sz="2800" dirty="0">
                <a:solidFill>
                  <a:srgbClr val="333F50"/>
                </a:solidFill>
              </a:rPr>
              <a:t>for the </a:t>
            </a:r>
            <a:r>
              <a:rPr kumimoji="1" lang="en-US" altLang="zh-CN" sz="2800" dirty="0" smtClean="0">
                <a:solidFill>
                  <a:srgbClr val="333F50"/>
                </a:solidFill>
              </a:rPr>
              <a:t>general public </a:t>
            </a:r>
            <a:r>
              <a:rPr kumimoji="1" lang="en-US" altLang="zh-CN" sz="2800" dirty="0">
                <a:solidFill>
                  <a:srgbClr val="333F50"/>
                </a:solidFill>
              </a:rPr>
              <a:t>to </a:t>
            </a:r>
            <a:r>
              <a:rPr kumimoji="1" lang="en-US" altLang="zh-CN" sz="2800" dirty="0" smtClean="0">
                <a:solidFill>
                  <a:srgbClr val="333F50"/>
                </a:solidFill>
              </a:rPr>
              <a:t>look up </a:t>
            </a:r>
            <a:r>
              <a:rPr kumimoji="1" lang="en-US" altLang="zh-CN" sz="2800" dirty="0" smtClean="0">
                <a:solidFill>
                  <a:srgbClr val="333F50"/>
                </a:solidFill>
              </a:rPr>
              <a:t>Car2go </a:t>
            </a:r>
            <a:r>
              <a:rPr kumimoji="1" lang="en-US" altLang="zh-CN" sz="2800" dirty="0" smtClean="0">
                <a:solidFill>
                  <a:srgbClr val="333F50"/>
                </a:solidFill>
              </a:rPr>
              <a:t>availability in selected regions.</a:t>
            </a:r>
            <a:endParaRPr kumimoji="1" lang="en-US" altLang="zh-CN" sz="2800" dirty="0">
              <a:solidFill>
                <a:srgbClr val="333F50"/>
              </a:solidFill>
            </a:endParaRPr>
          </a:p>
          <a:p>
            <a:endParaRPr kumimoji="1" lang="en-US" altLang="zh-CN" sz="2800" dirty="0">
              <a:solidFill>
                <a:srgbClr val="333F50"/>
              </a:solidFill>
            </a:endParaRPr>
          </a:p>
          <a:p>
            <a:pPr>
              <a:buFont typeface="Wingdings" charset="2"/>
              <a:buChar char="u"/>
            </a:pPr>
            <a:r>
              <a:rPr kumimoji="1" lang="en-US" altLang="zh-CN" sz="2800" dirty="0">
                <a:solidFill>
                  <a:srgbClr val="333F50"/>
                </a:solidFill>
              </a:rPr>
              <a:t> A simple exploratory data analysis tool </a:t>
            </a:r>
            <a:r>
              <a:rPr kumimoji="1" lang="en-US" altLang="zh-CN" sz="2800" dirty="0" smtClean="0">
                <a:solidFill>
                  <a:srgbClr val="333F50"/>
                </a:solidFill>
              </a:rPr>
              <a:t>of Car2Go supply and demand on a census-block level.</a:t>
            </a:r>
          </a:p>
          <a:p>
            <a:pPr>
              <a:buFont typeface="Wingdings" charset="2"/>
              <a:buChar char="u"/>
            </a:pPr>
            <a:endParaRPr kumimoji="1" lang="en-US" altLang="zh-CN" sz="2800" dirty="0">
              <a:solidFill>
                <a:srgbClr val="333F50"/>
              </a:solidFill>
            </a:endParaRPr>
          </a:p>
          <a:p>
            <a:pPr>
              <a:buFont typeface="Wingdings" charset="2"/>
              <a:buChar char="u"/>
            </a:pPr>
            <a:r>
              <a:rPr kumimoji="1" lang="en-US" altLang="zh-CN" sz="2800" dirty="0">
                <a:solidFill>
                  <a:srgbClr val="333F5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333F50"/>
                </a:solidFill>
              </a:rPr>
              <a:t>A second layer of the flux information grouped by census tracts (groups of census blocks)</a:t>
            </a:r>
            <a:r>
              <a:rPr kumimoji="1" lang="zh-CN" altLang="en-US" sz="2800" dirty="0" smtClean="0">
                <a:solidFill>
                  <a:srgbClr val="333F5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333F50"/>
                </a:solidFill>
              </a:rPr>
              <a:t>for</a:t>
            </a:r>
            <a:r>
              <a:rPr kumimoji="1" lang="zh-CN" altLang="en-US" sz="2800" dirty="0" smtClean="0">
                <a:solidFill>
                  <a:srgbClr val="333F50"/>
                </a:solidFill>
              </a:rPr>
              <a:t> </a:t>
            </a:r>
            <a:r>
              <a:rPr kumimoji="1" lang="zh-CN" altLang="zh-CN" sz="2800" dirty="0" smtClean="0">
                <a:solidFill>
                  <a:srgbClr val="333F50"/>
                </a:solidFill>
              </a:rPr>
              <a:t>b</a:t>
            </a:r>
            <a:r>
              <a:rPr kumimoji="1" lang="zh-CN" altLang="zh-CN" sz="2800" dirty="0">
                <a:solidFill>
                  <a:srgbClr val="333F50"/>
                </a:solidFill>
              </a:rPr>
              <a:t>e</a:t>
            </a:r>
            <a:r>
              <a:rPr kumimoji="1" lang="en-US" altLang="zh-CN" sz="2800" dirty="0" err="1" smtClean="0">
                <a:solidFill>
                  <a:srgbClr val="333F50"/>
                </a:solidFill>
              </a:rPr>
              <a:t>tter</a:t>
            </a:r>
            <a:r>
              <a:rPr kumimoji="1" lang="zh-CN" altLang="en-US" sz="2800" dirty="0" smtClean="0">
                <a:solidFill>
                  <a:srgbClr val="333F5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333F50"/>
                </a:solidFill>
              </a:rPr>
              <a:t>visualization.</a:t>
            </a:r>
            <a:endParaRPr kumimoji="1" lang="zh-CN" altLang="en-US" sz="2800" dirty="0">
              <a:solidFill>
                <a:srgbClr val="333F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4000" dirty="0"/>
              <a:t>DESIGN</a:t>
            </a:r>
            <a:endParaRPr kumimoji="1" lang="zh-CN" altLang="en-US" sz="4000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540952" y="3424865"/>
            <a:ext cx="107940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3324523" y="3424865"/>
            <a:ext cx="0" cy="917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165581" y="4928899"/>
            <a:ext cx="30671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Bef>
                <a:spcPts val="1000"/>
              </a:spcBef>
            </a:pPr>
            <a:r>
              <a:rPr lang="en-US" altLang="zh-CN" sz="2000" dirty="0" smtClean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Connect the “loose ends” in stacks of “snapshots”</a:t>
            </a:r>
            <a:endParaRPr lang="en-US" altLang="zh-CN" sz="2000" dirty="0">
              <a:solidFill>
                <a:srgbClr val="333F50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65581" y="4559567"/>
            <a:ext cx="2305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tx2">
                    <a:lumMod val="75000"/>
                  </a:schemeClr>
                </a:solidFill>
                <a:latin typeface="Segoe UI" charset="0"/>
                <a:cs typeface="Segoe UI" charset="0"/>
              </a:rPr>
              <a:t>Calculate trips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6" name="直线连接符 15"/>
          <p:cNvCxnSpPr/>
          <p:nvPr/>
        </p:nvCxnSpPr>
        <p:spPr>
          <a:xfrm>
            <a:off x="5222759" y="2060812"/>
            <a:ext cx="0" cy="13640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364067" y="2084836"/>
            <a:ext cx="29335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ts val="1000"/>
              </a:spcBef>
            </a:pPr>
            <a:r>
              <a:rPr lang="en-US" altLang="zh-CN" sz="2000" dirty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Use </a:t>
            </a:r>
            <a:r>
              <a:rPr lang="en-US" altLang="zh-CN" sz="2000" dirty="0" err="1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arcpy</a:t>
            </a:r>
            <a:r>
              <a:rPr lang="en-US" altLang="zh-CN" sz="2000" dirty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 package to </a:t>
            </a:r>
            <a:r>
              <a:rPr lang="en-US" altLang="zh-CN" sz="2000" dirty="0" smtClean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combine </a:t>
            </a:r>
            <a:r>
              <a:rPr lang="en-US" altLang="zh-CN" sz="2000" dirty="0" smtClean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the </a:t>
            </a:r>
            <a:r>
              <a:rPr lang="en-US" altLang="zh-CN" sz="2000" dirty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2 </a:t>
            </a:r>
            <a:r>
              <a:rPr lang="en-US" altLang="zh-CN" sz="2000" dirty="0" smtClean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datasets</a:t>
            </a:r>
            <a:endParaRPr lang="en-US" altLang="zh-CN" sz="2000" dirty="0">
              <a:solidFill>
                <a:srgbClr val="333F50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364067" y="1715023"/>
            <a:ext cx="2099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rPr>
              <a:t>Map the trips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7463921" y="3424865"/>
            <a:ext cx="0" cy="917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304979" y="4928899"/>
            <a:ext cx="29335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ts val="1000"/>
              </a:spcBef>
            </a:pPr>
            <a:r>
              <a:rPr lang="en-US" altLang="zh-CN" sz="2000" dirty="0" smtClean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Group influx </a:t>
            </a:r>
            <a:r>
              <a:rPr lang="en-US" altLang="zh-CN" sz="2000" dirty="0" smtClean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and</a:t>
            </a:r>
            <a:r>
              <a:rPr lang="en-US" altLang="zh-CN" sz="2000" dirty="0" smtClean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en-US" altLang="zh-CN" sz="2000" dirty="0" err="1" smtClean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outflux</a:t>
            </a:r>
            <a:r>
              <a:rPr lang="en-US" altLang="zh-CN" sz="2000" dirty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en-US" altLang="zh-CN" sz="2000" dirty="0" smtClean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by hours</a:t>
            </a:r>
            <a:endParaRPr lang="en-US" altLang="zh-CN" sz="2000" dirty="0">
              <a:solidFill>
                <a:srgbClr val="333F50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04979" y="4559567"/>
            <a:ext cx="2185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rPr>
              <a:t>Calculate flux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2" name="直线连接符 21"/>
          <p:cNvCxnSpPr/>
          <p:nvPr/>
        </p:nvCxnSpPr>
        <p:spPr>
          <a:xfrm>
            <a:off x="8553281" y="2036788"/>
            <a:ext cx="0" cy="13640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694589" y="2060812"/>
            <a:ext cx="2933533" cy="1020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ts val="1000"/>
              </a:spcBef>
            </a:pPr>
            <a:r>
              <a:rPr lang="en-US" altLang="zh-CN" sz="2000" dirty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Map the </a:t>
            </a:r>
            <a:r>
              <a:rPr lang="en-US" altLang="zh-CN" sz="2000" dirty="0" smtClean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flux </a:t>
            </a:r>
            <a:r>
              <a:rPr lang="en-US" altLang="zh-CN" sz="2000" dirty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per block in </a:t>
            </a:r>
            <a:r>
              <a:rPr lang="en-US" altLang="zh-CN" sz="2000" dirty="0" smtClean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Python</a:t>
            </a:r>
            <a:r>
              <a:rPr lang="en-US" altLang="zh-CN" sz="2000" dirty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.</a:t>
            </a:r>
          </a:p>
          <a:p>
            <a:pPr lvl="0" defTabSz="914400">
              <a:spcBef>
                <a:spcPts val="1000"/>
              </a:spcBef>
            </a:pPr>
            <a:endParaRPr lang="en-US" altLang="zh-CN" sz="1200" dirty="0">
              <a:solidFill>
                <a:prstClr val="white">
                  <a:lumMod val="65000"/>
                </a:prst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694589" y="1690999"/>
            <a:ext cx="2034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rPr>
              <a:t>Visualization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5" name="直线连接符 15"/>
          <p:cNvCxnSpPr/>
          <p:nvPr/>
        </p:nvCxnSpPr>
        <p:spPr>
          <a:xfrm>
            <a:off x="1594581" y="2060812"/>
            <a:ext cx="0" cy="13640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13"/>
          <p:cNvSpPr/>
          <p:nvPr/>
        </p:nvSpPr>
        <p:spPr>
          <a:xfrm>
            <a:off x="1761298" y="2084355"/>
            <a:ext cx="29335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Bef>
                <a:spcPts val="1000"/>
              </a:spcBef>
            </a:pPr>
            <a:r>
              <a:rPr lang="en-US" altLang="zh-CN" sz="2000" dirty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Use Urllib2 to deal with the raw data</a:t>
            </a:r>
          </a:p>
        </p:txBody>
      </p:sp>
      <p:sp>
        <p:nvSpPr>
          <p:cNvPr id="29" name="矩形 14"/>
          <p:cNvSpPr/>
          <p:nvPr/>
        </p:nvSpPr>
        <p:spPr>
          <a:xfrm>
            <a:off x="1761298" y="1715023"/>
            <a:ext cx="3075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tx2">
                    <a:lumMod val="75000"/>
                  </a:schemeClr>
                </a:solidFill>
                <a:latin typeface="Segoe UI" charset="0"/>
                <a:cs typeface="Segoe UI" charset="0"/>
              </a:rPr>
              <a:t>Collect Car2go data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93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5400" dirty="0"/>
              <a:t>DEMONSTRATION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sz="2400" dirty="0"/>
              <a:t>Know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&gt;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6034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Pick Data</a:t>
            </a:r>
          </a:p>
        </p:txBody>
      </p:sp>
      <p:sp>
        <p:nvSpPr>
          <p:cNvPr id="4" name="矩形 4"/>
          <p:cNvSpPr/>
          <p:nvPr/>
        </p:nvSpPr>
        <p:spPr>
          <a:xfrm>
            <a:off x="850900" y="1346601"/>
            <a:ext cx="9753600" cy="5262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u"/>
            </a:pPr>
            <a:r>
              <a:rPr kumimoji="1" lang="en-US" altLang="zh-CN" sz="2800" dirty="0">
                <a:solidFill>
                  <a:srgbClr val="333F50"/>
                </a:solidFill>
              </a:rPr>
              <a:t> Using car2go API to request data in Seattle every 30 seconds</a:t>
            </a:r>
          </a:p>
          <a:p>
            <a:pPr>
              <a:buFont typeface="Wingdings" charset="2"/>
              <a:buChar char="u"/>
            </a:pPr>
            <a:endParaRPr kumimoji="1" lang="en-US" altLang="zh-CN" sz="2800" dirty="0">
              <a:solidFill>
                <a:srgbClr val="333F50"/>
              </a:solidFill>
            </a:endParaRPr>
          </a:p>
          <a:p>
            <a:pPr>
              <a:buFont typeface="Wingdings" charset="2"/>
              <a:buChar char="u"/>
            </a:pPr>
            <a:r>
              <a:rPr kumimoji="1" lang="en-US" altLang="zh-CN" sz="2800" dirty="0">
                <a:solidFill>
                  <a:srgbClr val="333F50"/>
                </a:solidFill>
              </a:rPr>
              <a:t> Return information of all available cars’ information</a:t>
            </a:r>
          </a:p>
          <a:p>
            <a:pPr>
              <a:buFont typeface="Wingdings" charset="2"/>
              <a:buChar char="u"/>
            </a:pPr>
            <a:endParaRPr kumimoji="1" lang="en-US" altLang="zh-CN" sz="2800" dirty="0">
              <a:solidFill>
                <a:srgbClr val="333F50"/>
              </a:solidFill>
            </a:endParaRPr>
          </a:p>
          <a:p>
            <a:pPr>
              <a:buFont typeface="Wingdings" charset="2"/>
              <a:buChar char="u"/>
            </a:pPr>
            <a:r>
              <a:rPr kumimoji="1" lang="en-US" altLang="zh-CN" sz="2800" dirty="0">
                <a:solidFill>
                  <a:srgbClr val="333F50"/>
                </a:solidFill>
              </a:rPr>
              <a:t>Compare two adjacent data:</a:t>
            </a:r>
          </a:p>
          <a:p>
            <a:pPr lvl="1">
              <a:buFont typeface="Wingdings" charset="2"/>
              <a:buChar char="u"/>
            </a:pPr>
            <a:r>
              <a:rPr kumimoji="1" lang="en-US" altLang="zh-CN" sz="2800" dirty="0">
                <a:solidFill>
                  <a:srgbClr val="333F50"/>
                </a:solidFill>
              </a:rPr>
              <a:t>If a car appears: a trip ends</a:t>
            </a:r>
          </a:p>
          <a:p>
            <a:pPr lvl="1">
              <a:buFont typeface="Wingdings" charset="2"/>
              <a:buChar char="u"/>
            </a:pPr>
            <a:r>
              <a:rPr kumimoji="1" lang="en-US" altLang="zh-CN" sz="2800" dirty="0">
                <a:solidFill>
                  <a:srgbClr val="333F50"/>
                </a:solidFill>
              </a:rPr>
              <a:t>If a car disappears: a trip starts</a:t>
            </a:r>
          </a:p>
          <a:p>
            <a:pPr lvl="1">
              <a:buFont typeface="Wingdings" charset="2"/>
              <a:buChar char="u"/>
            </a:pPr>
            <a:endParaRPr kumimoji="1" lang="en-US" altLang="zh-CN" sz="2800" dirty="0">
              <a:solidFill>
                <a:srgbClr val="333F50"/>
              </a:solidFill>
            </a:endParaRPr>
          </a:p>
          <a:p>
            <a:pPr lvl="0">
              <a:buFont typeface="Wingdings" charset="2"/>
              <a:buChar char="u"/>
            </a:pPr>
            <a:r>
              <a:rPr kumimoji="1" lang="en-US" altLang="zh-CN" sz="2800" dirty="0">
                <a:solidFill>
                  <a:srgbClr val="333F50"/>
                </a:solidFill>
              </a:rPr>
              <a:t>Data are from </a:t>
            </a:r>
            <a:r>
              <a:rPr kumimoji="1" lang="en-US" altLang="zh-CN" sz="2800" dirty="0" smtClean="0">
                <a:solidFill>
                  <a:srgbClr val="333F50"/>
                </a:solidFill>
              </a:rPr>
              <a:t>January </a:t>
            </a:r>
            <a:r>
              <a:rPr kumimoji="1" lang="en-US" altLang="zh-CN" sz="2800" dirty="0">
                <a:solidFill>
                  <a:srgbClr val="333F50"/>
                </a:solidFill>
              </a:rPr>
              <a:t>to May in Seattle, and there are about </a:t>
            </a:r>
            <a:r>
              <a:rPr kumimoji="1" lang="en-US" altLang="zh-CN" sz="2800" dirty="0" smtClean="0">
                <a:solidFill>
                  <a:srgbClr val="333F50"/>
                </a:solidFill>
              </a:rPr>
              <a:t>330,000 </a:t>
            </a:r>
            <a:r>
              <a:rPr kumimoji="1" lang="en-US" altLang="zh-CN" sz="2800" dirty="0">
                <a:solidFill>
                  <a:srgbClr val="333F50"/>
                </a:solidFill>
              </a:rPr>
              <a:t>trips in total</a:t>
            </a:r>
          </a:p>
          <a:p>
            <a:pPr lvl="1">
              <a:buFont typeface="Wingdings" charset="2"/>
              <a:buChar char="u"/>
            </a:pPr>
            <a:endParaRPr kumimoji="1" lang="en-US" altLang="zh-CN" sz="2800" dirty="0">
              <a:solidFill>
                <a:srgbClr val="333F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092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4000" dirty="0"/>
              <a:t>Data in ArcGIS</a:t>
            </a:r>
            <a:endParaRPr kumimoji="1" lang="zh-CN" altLang="en-US" sz="4000" dirty="0"/>
          </a:p>
        </p:txBody>
      </p:sp>
      <p:pic>
        <p:nvPicPr>
          <p:cNvPr id="5" name="Picture 3"/>
          <p:cNvPicPr/>
          <p:nvPr/>
        </p:nvPicPr>
        <p:blipFill rotWithShape="1">
          <a:blip r:embed="rId2"/>
          <a:srcRect l="17079" t="13096" r="6106" b="10328"/>
          <a:stretch/>
        </p:blipFill>
        <p:spPr>
          <a:xfrm>
            <a:off x="5452334" y="800100"/>
            <a:ext cx="6193566" cy="55371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2525" y="1206502"/>
            <a:ext cx="52322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arcpy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arcpy.mapping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r>
              <a:rPr lang="en-US" altLang="zh-CN" dirty="0"/>
              <a:t>path = "c:/Users/student/Destop/O"</a:t>
            </a:r>
          </a:p>
          <a:p>
            <a:r>
              <a:rPr lang="en-US" altLang="zh-CN" dirty="0" err="1"/>
              <a:t>arcpy.env.workspace</a:t>
            </a:r>
            <a:r>
              <a:rPr lang="en-US" altLang="zh-CN" dirty="0"/>
              <a:t> = path</a:t>
            </a:r>
          </a:p>
          <a:p>
            <a:endParaRPr lang="en-US" altLang="zh-CN" dirty="0"/>
          </a:p>
          <a:p>
            <a:r>
              <a:rPr lang="en-US" altLang="zh-CN" dirty="0" err="1"/>
              <a:t>mxd</a:t>
            </a:r>
            <a:r>
              <a:rPr lang="en-US" altLang="zh-CN" dirty="0"/>
              <a:t> = </a:t>
            </a:r>
            <a:r>
              <a:rPr lang="en-US" altLang="zh-CN" dirty="0" err="1"/>
              <a:t>arcpy.mapping.MapDocument</a:t>
            </a:r>
            <a:r>
              <a:rPr lang="en-US" altLang="zh-CN" dirty="0"/>
              <a:t>("CURRENT")</a:t>
            </a:r>
          </a:p>
          <a:p>
            <a:r>
              <a:rPr lang="en-US" altLang="zh-CN" dirty="0" err="1"/>
              <a:t>df</a:t>
            </a:r>
            <a:r>
              <a:rPr lang="en-US" altLang="zh-CN" dirty="0"/>
              <a:t> = </a:t>
            </a:r>
            <a:r>
              <a:rPr lang="en-US" altLang="zh-CN" dirty="0" err="1"/>
              <a:t>arcpy.mapping.ListDataFrames</a:t>
            </a:r>
            <a:r>
              <a:rPr lang="en-US" altLang="zh-CN" dirty="0"/>
              <a:t>(</a:t>
            </a:r>
            <a:r>
              <a:rPr lang="en-US" altLang="zh-CN" dirty="0" err="1"/>
              <a:t>mxd</a:t>
            </a:r>
            <a:r>
              <a:rPr lang="en-US" altLang="zh-CN" dirty="0"/>
              <a:t>,"*")[0]</a:t>
            </a:r>
          </a:p>
          <a:p>
            <a:r>
              <a:rPr lang="en-US" altLang="zh-CN" dirty="0" err="1"/>
              <a:t>arcpy.MakeFeatureLayer_management</a:t>
            </a:r>
            <a:r>
              <a:rPr lang="en-US" altLang="zh-CN" dirty="0"/>
              <a:t>('c:\Users\student\Desktop\O\kc_block_10.shp','block')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930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7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960</TotalTime>
  <Words>625</Words>
  <Application>Microsoft Macintosh PowerPoint</Application>
  <PresentationFormat>Custom</PresentationFormat>
  <Paragraphs>122</Paragraphs>
  <Slides>19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模板页面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MacBook  Pro</cp:lastModifiedBy>
  <cp:revision>147</cp:revision>
  <dcterms:created xsi:type="dcterms:W3CDTF">2015-08-18T02:51:41Z</dcterms:created>
  <dcterms:modified xsi:type="dcterms:W3CDTF">2016-12-14T09:13:08Z</dcterms:modified>
  <cp:category/>
</cp:coreProperties>
</file>